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8" r:id="rId5"/>
    <p:sldId id="269" r:id="rId6"/>
    <p:sldId id="270" r:id="rId7"/>
    <p:sldId id="273" r:id="rId8"/>
    <p:sldId id="272" r:id="rId9"/>
    <p:sldId id="274" r:id="rId10"/>
    <p:sldId id="276" r:id="rId11"/>
    <p:sldId id="277" r:id="rId12"/>
    <p:sldId id="278" r:id="rId13"/>
    <p:sldId id="280" r:id="rId14"/>
    <p:sldId id="281"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1"/>
    <p:restoredTop sz="94737"/>
  </p:normalViewPr>
  <p:slideViewPr>
    <p:cSldViewPr snapToGrid="0" snapToObjects="1">
      <p:cViewPr>
        <p:scale>
          <a:sx n="105" d="100"/>
          <a:sy n="105" d="100"/>
        </p:scale>
        <p:origin x="-1112" y="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C738676-C83E-924A-AD9D-9E81763F8A27}" type="datetimeFigureOut">
              <a:rPr lang="en-US" smtClean="0"/>
              <a:t>07/12/15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772CA81-2959-EB40-888B-C6CF3CBD8825}" type="slidenum">
              <a:rPr lang="en-US" smtClean="0"/>
              <a:t>‹#›</a:t>
            </a:fld>
            <a:endParaRPr lang="en-US"/>
          </a:p>
        </p:txBody>
      </p:sp>
    </p:spTree>
    <p:extLst>
      <p:ext uri="{BB962C8B-B14F-4D97-AF65-F5344CB8AC3E}">
        <p14:creationId xmlns:p14="http://schemas.microsoft.com/office/powerpoint/2010/main" val="2164652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C738676-C83E-924A-AD9D-9E81763F8A27}" type="datetimeFigureOut">
              <a:rPr lang="en-US" smtClean="0"/>
              <a:t>07/12/15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772CA81-2959-EB40-888B-C6CF3CBD8825}" type="slidenum">
              <a:rPr lang="en-US" smtClean="0"/>
              <a:t>‹#›</a:t>
            </a:fld>
            <a:endParaRPr lang="en-US"/>
          </a:p>
        </p:txBody>
      </p:sp>
    </p:spTree>
    <p:extLst>
      <p:ext uri="{BB962C8B-B14F-4D97-AF65-F5344CB8AC3E}">
        <p14:creationId xmlns:p14="http://schemas.microsoft.com/office/powerpoint/2010/main" val="288103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C738676-C83E-924A-AD9D-9E81763F8A27}" type="datetimeFigureOut">
              <a:rPr lang="en-US" smtClean="0"/>
              <a:t>07/12/15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772CA81-2959-EB40-888B-C6CF3CBD8825}" type="slidenum">
              <a:rPr lang="en-US" smtClean="0"/>
              <a:t>‹#›</a:t>
            </a:fld>
            <a:endParaRPr lang="en-US"/>
          </a:p>
        </p:txBody>
      </p:sp>
    </p:spTree>
    <p:extLst>
      <p:ext uri="{BB962C8B-B14F-4D97-AF65-F5344CB8AC3E}">
        <p14:creationId xmlns:p14="http://schemas.microsoft.com/office/powerpoint/2010/main" val="401494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PowerPoint_Purp_Background-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973824"/>
          </a:xfrm>
          <a:prstGeom prst="rect">
            <a:avLst/>
          </a:prstGeom>
        </p:spPr>
      </p:pic>
      <p:pic>
        <p:nvPicPr>
          <p:cNvPr id="8" name="Picture 7" descr="Dov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5632" y="6176073"/>
            <a:ext cx="401261" cy="312594"/>
          </a:xfrm>
          <a:prstGeom prst="rect">
            <a:avLst/>
          </a:prstGeom>
        </p:spPr>
      </p:pic>
      <p:sp>
        <p:nvSpPr>
          <p:cNvPr id="9" name="TextBox 8"/>
          <p:cNvSpPr txBox="1"/>
          <p:nvPr userDrawn="1"/>
        </p:nvSpPr>
        <p:spPr>
          <a:xfrm>
            <a:off x="7863840" y="6488668"/>
            <a:ext cx="1273139" cy="307777"/>
          </a:xfrm>
          <a:prstGeom prst="rect">
            <a:avLst/>
          </a:prstGeom>
          <a:noFill/>
        </p:spPr>
        <p:txBody>
          <a:bodyPr wrap="square" rtlCol="0">
            <a:spAutoFit/>
          </a:bodyPr>
          <a:lstStyle/>
          <a:p>
            <a:r>
              <a:rPr lang="en-US" sz="1400" dirty="0" err="1" smtClean="0">
                <a:solidFill>
                  <a:schemeClr val="bg1"/>
                </a:solidFill>
              </a:rPr>
              <a:t>Imaginor</a:t>
            </a:r>
            <a:r>
              <a:rPr lang="en-US" sz="1400" baseline="0" dirty="0" smtClean="0">
                <a:solidFill>
                  <a:schemeClr val="bg1"/>
                </a:solidFill>
              </a:rPr>
              <a:t> Ltd</a:t>
            </a:r>
            <a:endParaRPr lang="en-US" sz="1400" dirty="0">
              <a:solidFill>
                <a:schemeClr val="bg1"/>
              </a:solidFill>
            </a:endParaRPr>
          </a:p>
        </p:txBody>
      </p:sp>
    </p:spTree>
    <p:extLst>
      <p:ext uri="{BB962C8B-B14F-4D97-AF65-F5344CB8AC3E}">
        <p14:creationId xmlns:p14="http://schemas.microsoft.com/office/powerpoint/2010/main" val="171063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C738676-C83E-924A-AD9D-9E81763F8A27}" type="datetimeFigureOut">
              <a:rPr lang="en-US" smtClean="0"/>
              <a:t>07/12/15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772CA81-2959-EB40-888B-C6CF3CBD8825}" type="slidenum">
              <a:rPr lang="en-US" smtClean="0"/>
              <a:t>‹#›</a:t>
            </a:fld>
            <a:endParaRPr lang="en-US"/>
          </a:p>
        </p:txBody>
      </p:sp>
    </p:spTree>
    <p:extLst>
      <p:ext uri="{BB962C8B-B14F-4D97-AF65-F5344CB8AC3E}">
        <p14:creationId xmlns:p14="http://schemas.microsoft.com/office/powerpoint/2010/main" val="3438106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C738676-C83E-924A-AD9D-9E81763F8A27}" type="datetimeFigureOut">
              <a:rPr lang="en-US" smtClean="0"/>
              <a:t>07/12/15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772CA81-2959-EB40-888B-C6CF3CBD8825}" type="slidenum">
              <a:rPr lang="en-US" smtClean="0"/>
              <a:t>‹#›</a:t>
            </a:fld>
            <a:endParaRPr lang="en-US"/>
          </a:p>
        </p:txBody>
      </p:sp>
    </p:spTree>
    <p:extLst>
      <p:ext uri="{BB962C8B-B14F-4D97-AF65-F5344CB8AC3E}">
        <p14:creationId xmlns:p14="http://schemas.microsoft.com/office/powerpoint/2010/main" val="429378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C738676-C83E-924A-AD9D-9E81763F8A27}" type="datetimeFigureOut">
              <a:rPr lang="en-US" smtClean="0"/>
              <a:t>07/12/15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772CA81-2959-EB40-888B-C6CF3CBD8825}" type="slidenum">
              <a:rPr lang="en-US" smtClean="0"/>
              <a:t>‹#›</a:t>
            </a:fld>
            <a:endParaRPr lang="en-US"/>
          </a:p>
        </p:txBody>
      </p:sp>
    </p:spTree>
    <p:extLst>
      <p:ext uri="{BB962C8B-B14F-4D97-AF65-F5344CB8AC3E}">
        <p14:creationId xmlns:p14="http://schemas.microsoft.com/office/powerpoint/2010/main" val="4291913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C738676-C83E-924A-AD9D-9E81763F8A27}" type="datetimeFigureOut">
              <a:rPr lang="en-US" smtClean="0"/>
              <a:t>07/12/15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772CA81-2959-EB40-888B-C6CF3CBD8825}" type="slidenum">
              <a:rPr lang="en-US" smtClean="0"/>
              <a:t>‹#›</a:t>
            </a:fld>
            <a:endParaRPr lang="en-US"/>
          </a:p>
        </p:txBody>
      </p:sp>
    </p:spTree>
    <p:extLst>
      <p:ext uri="{BB962C8B-B14F-4D97-AF65-F5344CB8AC3E}">
        <p14:creationId xmlns:p14="http://schemas.microsoft.com/office/powerpoint/2010/main" val="427589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C738676-C83E-924A-AD9D-9E81763F8A27}" type="datetimeFigureOut">
              <a:rPr lang="en-US" smtClean="0"/>
              <a:t>07/12/15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772CA81-2959-EB40-888B-C6CF3CBD8825}" type="slidenum">
              <a:rPr lang="en-US" smtClean="0"/>
              <a:t>‹#›</a:t>
            </a:fld>
            <a:endParaRPr lang="en-US"/>
          </a:p>
        </p:txBody>
      </p:sp>
    </p:spTree>
    <p:extLst>
      <p:ext uri="{BB962C8B-B14F-4D97-AF65-F5344CB8AC3E}">
        <p14:creationId xmlns:p14="http://schemas.microsoft.com/office/powerpoint/2010/main" val="2759074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C738676-C83E-924A-AD9D-9E81763F8A27}" type="datetimeFigureOut">
              <a:rPr lang="en-US" smtClean="0"/>
              <a:t>07/12/15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772CA81-2959-EB40-888B-C6CF3CBD8825}" type="slidenum">
              <a:rPr lang="en-US" smtClean="0"/>
              <a:t>‹#›</a:t>
            </a:fld>
            <a:endParaRPr lang="en-US"/>
          </a:p>
        </p:txBody>
      </p:sp>
    </p:spTree>
    <p:extLst>
      <p:ext uri="{BB962C8B-B14F-4D97-AF65-F5344CB8AC3E}">
        <p14:creationId xmlns:p14="http://schemas.microsoft.com/office/powerpoint/2010/main" val="138129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C738676-C83E-924A-AD9D-9E81763F8A27}" type="datetimeFigureOut">
              <a:rPr lang="en-US" smtClean="0"/>
              <a:t>07/12/15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772CA81-2959-EB40-888B-C6CF3CBD8825}" type="slidenum">
              <a:rPr lang="en-US" smtClean="0"/>
              <a:t>‹#›</a:t>
            </a:fld>
            <a:endParaRPr lang="en-US"/>
          </a:p>
        </p:txBody>
      </p:sp>
    </p:spTree>
    <p:extLst>
      <p:ext uri="{BB962C8B-B14F-4D97-AF65-F5344CB8AC3E}">
        <p14:creationId xmlns:p14="http://schemas.microsoft.com/office/powerpoint/2010/main" val="21828170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owerPoint_White_Background-01.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220"/>
            <a:ext cx="9144000" cy="6922220"/>
          </a:xfrm>
          <a:prstGeom prst="rect">
            <a:avLst/>
          </a:prstGeom>
        </p:spPr>
      </p:pic>
      <p:pic>
        <p:nvPicPr>
          <p:cNvPr id="8" name="Picture 7" descr="Dove_Purple.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485632" y="6091256"/>
            <a:ext cx="486484" cy="397412"/>
          </a:xfrm>
          <a:prstGeom prst="rect">
            <a:avLst/>
          </a:prstGeom>
        </p:spPr>
      </p:pic>
      <p:sp>
        <p:nvSpPr>
          <p:cNvPr id="9" name="Rectangle 8"/>
          <p:cNvSpPr/>
          <p:nvPr userDrawn="1"/>
        </p:nvSpPr>
        <p:spPr>
          <a:xfrm>
            <a:off x="7869314" y="6488668"/>
            <a:ext cx="1102802" cy="307777"/>
          </a:xfrm>
          <a:prstGeom prst="rect">
            <a:avLst/>
          </a:prstGeom>
        </p:spPr>
        <p:txBody>
          <a:bodyPr wrap="none">
            <a:spAutoFit/>
          </a:bodyPr>
          <a:lstStyle/>
          <a:p>
            <a:r>
              <a:rPr lang="en-US" sz="1400" dirty="0" err="1" smtClean="0">
                <a:solidFill>
                  <a:schemeClr val="tx2">
                    <a:lumMod val="60000"/>
                    <a:lumOff val="40000"/>
                  </a:schemeClr>
                </a:solidFill>
              </a:rPr>
              <a:t>Imaginor</a:t>
            </a:r>
            <a:r>
              <a:rPr lang="en-US" sz="1400" baseline="0" dirty="0" smtClean="0">
                <a:solidFill>
                  <a:schemeClr val="tx2">
                    <a:lumMod val="60000"/>
                    <a:lumOff val="40000"/>
                  </a:schemeClr>
                </a:solidFill>
              </a:rPr>
              <a:t> Ltd</a:t>
            </a:r>
            <a:endParaRPr lang="en-US" sz="1400" dirty="0">
              <a:solidFill>
                <a:schemeClr val="tx2">
                  <a:lumMod val="60000"/>
                  <a:lumOff val="40000"/>
                </a:schemeClr>
              </a:solidFill>
            </a:endParaRPr>
          </a:p>
        </p:txBody>
      </p:sp>
    </p:spTree>
    <p:extLst>
      <p:ext uri="{BB962C8B-B14F-4D97-AF65-F5344CB8AC3E}">
        <p14:creationId xmlns:p14="http://schemas.microsoft.com/office/powerpoint/2010/main" val="3595445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12064" y="331534"/>
            <a:ext cx="8059738" cy="5842000"/>
          </a:xfrm>
          <a:prstGeom prst="rect">
            <a:avLst/>
          </a:prstGeom>
        </p:spPr>
        <p:txBody>
          <a:bodyPr/>
          <a:lstStyle/>
          <a:p>
            <a:pPr marL="0" indent="0">
              <a:buNone/>
            </a:pPr>
            <a:r>
              <a:rPr lang="en-US" b="1" dirty="0" smtClean="0">
                <a:solidFill>
                  <a:schemeClr val="bg1"/>
                </a:solidFill>
              </a:rPr>
              <a:t>THE LEARNING WALK</a:t>
            </a:r>
          </a:p>
          <a:p>
            <a:pPr marL="0" indent="0" algn="l">
              <a:buNone/>
            </a:pPr>
            <a:r>
              <a:rPr lang="en-US" sz="2400" dirty="0" smtClean="0">
                <a:solidFill>
                  <a:schemeClr val="bg1"/>
                </a:solidFill>
              </a:rPr>
              <a:t>A Learning Walk can be an excellent way for governors to engage children in conversation to discover their thoughts and opinions about their school environment as well as how successfully it challenges and inspires them in their learning.</a:t>
            </a:r>
          </a:p>
          <a:p>
            <a:pPr marL="0" indent="0" algn="l">
              <a:buNone/>
            </a:pPr>
            <a:endParaRPr lang="en-US" sz="1800" dirty="0">
              <a:solidFill>
                <a:schemeClr val="bg1"/>
              </a:solidFill>
            </a:endParaRPr>
          </a:p>
          <a:p>
            <a:pPr marL="0" indent="0" algn="l">
              <a:buNone/>
            </a:pPr>
            <a:r>
              <a:rPr lang="en-US" sz="2400" dirty="0" smtClean="0">
                <a:solidFill>
                  <a:schemeClr val="bg1"/>
                </a:solidFill>
              </a:rPr>
              <a:t>The following questions are not all followed by the word ‘why?’.  However, governors will be looking for more than single word responses, so will want to enquire appropriately about reasons and examples with regard to the answers given.</a:t>
            </a:r>
          </a:p>
          <a:p>
            <a:pPr marL="0" indent="0" algn="l">
              <a:buNone/>
            </a:pPr>
            <a:endParaRPr lang="en-US" sz="1800" dirty="0">
              <a:solidFill>
                <a:schemeClr val="bg1"/>
              </a:solidFill>
            </a:endParaRPr>
          </a:p>
          <a:p>
            <a:pPr marL="0" indent="0" algn="l">
              <a:buNone/>
            </a:pPr>
            <a:r>
              <a:rPr lang="en-US" sz="2400" dirty="0" smtClean="0">
                <a:solidFill>
                  <a:schemeClr val="bg1"/>
                </a:solidFill>
              </a:rPr>
              <a:t>Four key areas in the school are focused on in the presentation – the outside environment, a spiritual /quiet garden, prayer stations and interactive displays which support the teaching of Christian values.</a:t>
            </a:r>
            <a:endParaRPr lang="en-US" sz="2400" dirty="0">
              <a:solidFill>
                <a:schemeClr val="bg1"/>
              </a:solidFill>
            </a:endParaRPr>
          </a:p>
        </p:txBody>
      </p:sp>
    </p:spTree>
    <p:extLst>
      <p:ext uri="{BB962C8B-B14F-4D97-AF65-F5344CB8AC3E}">
        <p14:creationId xmlns:p14="http://schemas.microsoft.com/office/powerpoint/2010/main" val="98447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63296" y="716471"/>
            <a:ext cx="8229600" cy="940577"/>
          </a:xfrm>
          <a:prstGeom prst="rect">
            <a:avLst/>
          </a:prstGeom>
        </p:spPr>
        <p:txBody>
          <a:bodyPr>
            <a:normAutofit/>
          </a:bodyPr>
          <a:lstStyle/>
          <a:p>
            <a:pPr marL="0" indent="0">
              <a:buNone/>
            </a:pPr>
            <a:r>
              <a:rPr lang="en-US" sz="2400" dirty="0" smtClean="0">
                <a:solidFill>
                  <a:srgbClr val="17375E"/>
                </a:solidFill>
              </a:rPr>
              <a:t>Do you think this prayer station helps people to talk to God? </a:t>
            </a:r>
          </a:p>
          <a:p>
            <a:pPr marL="0" indent="0">
              <a:buNone/>
            </a:pPr>
            <a:r>
              <a:rPr lang="en-US" sz="2400" dirty="0" smtClean="0">
                <a:solidFill>
                  <a:srgbClr val="17375E"/>
                </a:solidFill>
              </a:rPr>
              <a:t>In what way?</a:t>
            </a:r>
            <a:endParaRPr lang="en-US" sz="2400" dirty="0">
              <a:solidFill>
                <a:srgbClr val="17375E"/>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08458157"/>
              </p:ext>
            </p:extLst>
          </p:nvPr>
        </p:nvGraphicFramePr>
        <p:xfrm>
          <a:off x="463296" y="1914733"/>
          <a:ext cx="2681466" cy="3575082"/>
        </p:xfrm>
        <a:graphic>
          <a:graphicData uri="http://schemas.openxmlformats.org/presentationml/2006/ole">
            <mc:AlternateContent xmlns:mc="http://schemas.openxmlformats.org/markup-compatibility/2006">
              <mc:Choice xmlns:v="urn:schemas-microsoft-com:vml" Requires="v">
                <p:oleObj spid="_x0000_s1033" r:id="rId3" imgW="4572033" imgH="6096044" progId="">
                  <p:embed/>
                </p:oleObj>
              </mc:Choice>
              <mc:Fallback>
                <p:oleObj r:id="rId3" imgW="4572033" imgH="6096044" progId="">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96" y="1914733"/>
                        <a:ext cx="2681466" cy="3575082"/>
                      </a:xfrm>
                      <a:prstGeom prst="rect">
                        <a:avLst/>
                      </a:prstGeom>
                      <a:noFill/>
                      <a:ln>
                        <a:noFill/>
                      </a:ln>
                    </p:spPr>
                  </p:pic>
                </p:oleObj>
              </mc:Fallback>
            </mc:AlternateContent>
          </a:graphicData>
        </a:graphic>
      </p:graphicFrame>
      <p:pic>
        <p:nvPicPr>
          <p:cNvPr id="1026" name="Picture 2" descr="RIMG0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6273" y="1914733"/>
            <a:ext cx="2669137" cy="357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RIMG01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223" y="1914733"/>
            <a:ext cx="2452673" cy="357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530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1363" y="593575"/>
            <a:ext cx="8229600" cy="4964113"/>
          </a:xfrm>
          <a:prstGeom prst="rect">
            <a:avLst/>
          </a:prstGeom>
        </p:spPr>
        <p:txBody>
          <a:bodyPr>
            <a:normAutofit/>
          </a:bodyPr>
          <a:lstStyle/>
          <a:p>
            <a:pPr marL="0" indent="0">
              <a:buNone/>
            </a:pPr>
            <a:r>
              <a:rPr lang="en-US" sz="2400" dirty="0" smtClean="0">
                <a:solidFill>
                  <a:srgbClr val="17375E"/>
                </a:solidFill>
              </a:rPr>
              <a:t>Explain to me how you use ‘windows, mirrors &amp; doors’ in your learning. </a:t>
            </a:r>
            <a:endParaRPr lang="en-US" sz="2400" dirty="0">
              <a:solidFill>
                <a:srgbClr val="17375E"/>
              </a:solidFill>
            </a:endParaRPr>
          </a:p>
        </p:txBody>
      </p:sp>
      <p:pic>
        <p:nvPicPr>
          <p:cNvPr id="5" name="Picture 4" descr="2014-01-19 17.46.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013" y="1555450"/>
            <a:ext cx="6072301" cy="4048201"/>
          </a:xfrm>
          <a:prstGeom prst="rect">
            <a:avLst/>
          </a:prstGeom>
        </p:spPr>
      </p:pic>
    </p:spTree>
    <p:extLst>
      <p:ext uri="{BB962C8B-B14F-4D97-AF65-F5344CB8AC3E}">
        <p14:creationId xmlns:p14="http://schemas.microsoft.com/office/powerpoint/2010/main" val="3093804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3024" y="1112762"/>
            <a:ext cx="8229600" cy="592668"/>
          </a:xfrm>
          <a:prstGeom prst="rect">
            <a:avLst/>
          </a:prstGeom>
        </p:spPr>
        <p:txBody>
          <a:bodyPr>
            <a:normAutofit/>
          </a:bodyPr>
          <a:lstStyle/>
          <a:p>
            <a:pPr marL="0" indent="0">
              <a:buNone/>
            </a:pPr>
            <a:r>
              <a:rPr lang="en-US" sz="2400" dirty="0" smtClean="0">
                <a:solidFill>
                  <a:srgbClr val="17375E"/>
                </a:solidFill>
              </a:rPr>
              <a:t>Tell me about your school’s Christian values.</a:t>
            </a:r>
            <a:endParaRPr lang="en-US" sz="2400" dirty="0">
              <a:solidFill>
                <a:srgbClr val="17375E"/>
              </a:solidFill>
            </a:endParaRPr>
          </a:p>
        </p:txBody>
      </p:sp>
      <p:pic>
        <p:nvPicPr>
          <p:cNvPr id="4" name="Picture 3" descr="IMG_11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7619" y="2162091"/>
            <a:ext cx="4715739" cy="3464183"/>
          </a:xfrm>
          <a:prstGeom prst="rect">
            <a:avLst/>
          </a:prstGeom>
          <a:ln w="34925">
            <a:solidFill>
              <a:schemeClr val="tx2">
                <a:lumMod val="75000"/>
              </a:schemeClr>
            </a:solidFill>
          </a:ln>
        </p:spPr>
      </p:pic>
      <p:sp>
        <p:nvSpPr>
          <p:cNvPr id="5" name="Title 1"/>
          <p:cNvSpPr txBox="1">
            <a:spLocks/>
          </p:cNvSpPr>
          <p:nvPr/>
        </p:nvSpPr>
        <p:spPr>
          <a:xfrm>
            <a:off x="573024" y="256645"/>
            <a:ext cx="8229600" cy="7016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tx2">
                    <a:lumMod val="75000"/>
                  </a:schemeClr>
                </a:solidFill>
              </a:rPr>
              <a:t>Supporting Christian Values  </a:t>
            </a:r>
            <a:endParaRPr lang="en-US" sz="3200" b="1" dirty="0">
              <a:solidFill>
                <a:schemeClr val="tx2">
                  <a:lumMod val="75000"/>
                </a:schemeClr>
              </a:solidFill>
            </a:endParaRPr>
          </a:p>
        </p:txBody>
      </p:sp>
    </p:spTree>
    <p:extLst>
      <p:ext uri="{BB962C8B-B14F-4D97-AF65-F5344CB8AC3E}">
        <p14:creationId xmlns:p14="http://schemas.microsoft.com/office/powerpoint/2010/main" val="1388503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12064" y="704279"/>
            <a:ext cx="8229600" cy="5397500"/>
          </a:xfrm>
          <a:prstGeom prst="rect">
            <a:avLst/>
          </a:prstGeom>
        </p:spPr>
        <p:txBody>
          <a:bodyPr>
            <a:normAutofit/>
          </a:bodyPr>
          <a:lstStyle/>
          <a:p>
            <a:pPr marL="0" indent="0">
              <a:buNone/>
            </a:pPr>
            <a:r>
              <a:rPr lang="en-US" sz="2400" dirty="0" smtClean="0">
                <a:solidFill>
                  <a:srgbClr val="17375E"/>
                </a:solidFill>
              </a:rPr>
              <a:t>How does this display / learning wall help you to understand and celebrate your value this term?</a:t>
            </a:r>
          </a:p>
          <a:p>
            <a:pPr marL="0" indent="0">
              <a:buNone/>
            </a:pPr>
            <a:endParaRPr lang="en-US" sz="2400" dirty="0">
              <a:solidFill>
                <a:srgbClr val="17375E"/>
              </a:solidFill>
            </a:endParaRPr>
          </a:p>
          <a:p>
            <a:pPr marL="0" indent="0">
              <a:buNone/>
            </a:pPr>
            <a:endParaRPr lang="en-US" sz="2400" dirty="0" smtClean="0">
              <a:solidFill>
                <a:srgbClr val="17375E"/>
              </a:solidFill>
            </a:endParaRPr>
          </a:p>
          <a:p>
            <a:pPr marL="0" indent="0">
              <a:buNone/>
            </a:pPr>
            <a:endParaRPr lang="en-US" sz="2400" dirty="0">
              <a:solidFill>
                <a:srgbClr val="17375E"/>
              </a:solidFill>
            </a:endParaRPr>
          </a:p>
          <a:p>
            <a:pPr marL="0" indent="0">
              <a:buNone/>
            </a:pPr>
            <a:endParaRPr lang="en-US" sz="2400" dirty="0" smtClean="0">
              <a:solidFill>
                <a:srgbClr val="17375E"/>
              </a:solidFill>
            </a:endParaRPr>
          </a:p>
          <a:p>
            <a:pPr marL="0" indent="0">
              <a:buNone/>
            </a:pPr>
            <a:endParaRPr lang="en-US" sz="2400" dirty="0">
              <a:solidFill>
                <a:srgbClr val="17375E"/>
              </a:solidFill>
            </a:endParaRPr>
          </a:p>
          <a:p>
            <a:pPr marL="0" indent="0">
              <a:buNone/>
            </a:pPr>
            <a:endParaRPr lang="en-US" sz="2400" dirty="0" smtClean="0">
              <a:solidFill>
                <a:srgbClr val="17375E"/>
              </a:solidFill>
            </a:endParaRPr>
          </a:p>
          <a:p>
            <a:pPr marL="0" indent="0">
              <a:buNone/>
            </a:pPr>
            <a:endParaRPr lang="en-US" sz="2400" dirty="0">
              <a:solidFill>
                <a:srgbClr val="17375E"/>
              </a:solidFill>
            </a:endParaRPr>
          </a:p>
          <a:p>
            <a:pPr marL="0" indent="0">
              <a:buNone/>
            </a:pPr>
            <a:endParaRPr lang="en-US" sz="2400" dirty="0" smtClean="0">
              <a:solidFill>
                <a:srgbClr val="17375E"/>
              </a:solidFill>
            </a:endParaRPr>
          </a:p>
          <a:p>
            <a:pPr marL="0" indent="0">
              <a:buNone/>
            </a:pPr>
            <a:endParaRPr lang="en-US" sz="2400" dirty="0">
              <a:solidFill>
                <a:srgbClr val="17375E"/>
              </a:solidFill>
            </a:endParaRPr>
          </a:p>
          <a:p>
            <a:pPr marL="0" indent="0">
              <a:buNone/>
            </a:pPr>
            <a:r>
              <a:rPr lang="en-US" sz="2400" dirty="0" smtClean="0">
                <a:solidFill>
                  <a:srgbClr val="17375E"/>
                </a:solidFill>
              </a:rPr>
              <a:t>How could it be even better?  </a:t>
            </a:r>
          </a:p>
          <a:p>
            <a:pPr marL="0" indent="0">
              <a:buNone/>
            </a:pPr>
            <a:endParaRPr lang="en-US" sz="2400" dirty="0">
              <a:solidFill>
                <a:srgbClr val="17375E"/>
              </a:solidFill>
            </a:endParaRPr>
          </a:p>
        </p:txBody>
      </p:sp>
      <p:pic>
        <p:nvPicPr>
          <p:cNvPr id="4" name="Picture 3" descr="IMG_62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189" y="1863870"/>
            <a:ext cx="4693520" cy="3129013"/>
          </a:xfrm>
          <a:prstGeom prst="rect">
            <a:avLst/>
          </a:prstGeom>
          <a:ln w="34925">
            <a:solidFill>
              <a:schemeClr val="tx2">
                <a:lumMod val="75000"/>
              </a:schemeClr>
            </a:solidFill>
          </a:ln>
        </p:spPr>
      </p:pic>
    </p:spTree>
    <p:extLst>
      <p:ext uri="{BB962C8B-B14F-4D97-AF65-F5344CB8AC3E}">
        <p14:creationId xmlns:p14="http://schemas.microsoft.com/office/powerpoint/2010/main" val="1022819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6486" y="1074738"/>
            <a:ext cx="4162425" cy="5397500"/>
          </a:xfrm>
          <a:prstGeom prst="rect">
            <a:avLst/>
          </a:prstGeom>
        </p:spPr>
        <p:txBody>
          <a:bodyPr>
            <a:normAutofit/>
          </a:bodyPr>
          <a:lstStyle/>
          <a:p>
            <a:pPr marL="0" indent="0">
              <a:buNone/>
            </a:pPr>
            <a:r>
              <a:rPr lang="en-US" sz="2400" dirty="0" smtClean="0">
                <a:solidFill>
                  <a:srgbClr val="17375E"/>
                </a:solidFill>
              </a:rPr>
              <a:t>Can you remember anything you have seen around your school in the past that has helped you learn more about Christian values?</a:t>
            </a:r>
            <a:endParaRPr lang="en-US" sz="2400" dirty="0">
              <a:solidFill>
                <a:srgbClr val="17375E"/>
              </a:solidFill>
            </a:endParaRPr>
          </a:p>
        </p:txBody>
      </p:sp>
      <p:pic>
        <p:nvPicPr>
          <p:cNvPr id="4" name="Picture 3" descr="Hot Board Tru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375" y="952400"/>
            <a:ext cx="3393238" cy="5094832"/>
          </a:xfrm>
          <a:prstGeom prst="rect">
            <a:avLst/>
          </a:prstGeom>
          <a:ln w="34925">
            <a:solidFill>
              <a:schemeClr val="tx2">
                <a:lumMod val="75000"/>
              </a:schemeClr>
            </a:solidFill>
          </a:ln>
        </p:spPr>
      </p:pic>
    </p:spTree>
    <p:extLst>
      <p:ext uri="{BB962C8B-B14F-4D97-AF65-F5344CB8AC3E}">
        <p14:creationId xmlns:p14="http://schemas.microsoft.com/office/powerpoint/2010/main" val="274245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52" y="291828"/>
            <a:ext cx="8229600" cy="701675"/>
          </a:xfrm>
          <a:prstGeom prst="rect">
            <a:avLst/>
          </a:prstGeom>
        </p:spPr>
        <p:txBody>
          <a:bodyPr>
            <a:normAutofit/>
          </a:bodyPr>
          <a:lstStyle/>
          <a:p>
            <a:pPr algn="l"/>
            <a:r>
              <a:rPr lang="en-US" sz="3200" b="1" dirty="0" smtClean="0">
                <a:solidFill>
                  <a:schemeClr val="tx2">
                    <a:lumMod val="75000"/>
                  </a:schemeClr>
                </a:solidFill>
              </a:rPr>
              <a:t>The Outside Environment</a:t>
            </a:r>
            <a:endParaRPr lang="en-US" sz="3200" b="1" dirty="0">
              <a:solidFill>
                <a:schemeClr val="tx2">
                  <a:lumMod val="75000"/>
                </a:schemeClr>
              </a:solidFill>
            </a:endParaRPr>
          </a:p>
        </p:txBody>
      </p:sp>
      <p:sp>
        <p:nvSpPr>
          <p:cNvPr id="3" name="Content Placeholder 2"/>
          <p:cNvSpPr>
            <a:spLocks noGrp="1"/>
          </p:cNvSpPr>
          <p:nvPr>
            <p:ph idx="4294967295"/>
          </p:nvPr>
        </p:nvSpPr>
        <p:spPr>
          <a:xfrm>
            <a:off x="377952" y="993504"/>
            <a:ext cx="8229600" cy="917030"/>
          </a:xfrm>
          <a:prstGeom prst="rect">
            <a:avLst/>
          </a:prstGeom>
        </p:spPr>
        <p:txBody>
          <a:bodyPr>
            <a:normAutofit/>
          </a:bodyPr>
          <a:lstStyle/>
          <a:p>
            <a:pPr marL="0" indent="0">
              <a:buNone/>
            </a:pPr>
            <a:r>
              <a:rPr lang="en-US" sz="2400" dirty="0" smtClean="0">
                <a:solidFill>
                  <a:srgbClr val="17375E"/>
                </a:solidFill>
              </a:rPr>
              <a:t>Where in the school grounds do you most like to go at break or lunchtime?</a:t>
            </a:r>
            <a:endParaRPr lang="en-US" sz="2400" dirty="0">
              <a:solidFill>
                <a:srgbClr val="17375E"/>
              </a:solidFill>
            </a:endParaRPr>
          </a:p>
        </p:txBody>
      </p:sp>
      <p:pic>
        <p:nvPicPr>
          <p:cNvPr id="4" name="Picture 3" descr="North Cerney Desig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4672" y="1910533"/>
            <a:ext cx="4398662" cy="3295660"/>
          </a:xfrm>
          <a:prstGeom prst="rect">
            <a:avLst/>
          </a:prstGeom>
          <a:noFill/>
          <a:ln w="38100">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7952" y="5394476"/>
            <a:ext cx="7620000" cy="830997"/>
          </a:xfrm>
          <a:prstGeom prst="rect">
            <a:avLst/>
          </a:prstGeom>
          <a:noFill/>
        </p:spPr>
        <p:txBody>
          <a:bodyPr wrap="square" rtlCol="0">
            <a:spAutoFit/>
          </a:bodyPr>
          <a:lstStyle/>
          <a:p>
            <a:r>
              <a:rPr lang="en-US" sz="2400" dirty="0" smtClean="0">
                <a:solidFill>
                  <a:srgbClr val="17375E"/>
                </a:solidFill>
              </a:rPr>
              <a:t>Which is your </a:t>
            </a:r>
            <a:r>
              <a:rPr lang="en-US" sz="2400" dirty="0" err="1" smtClean="0">
                <a:solidFill>
                  <a:srgbClr val="17375E"/>
                </a:solidFill>
              </a:rPr>
              <a:t>favourite</a:t>
            </a:r>
            <a:r>
              <a:rPr lang="en-US" sz="2400" dirty="0" smtClean="0">
                <a:solidFill>
                  <a:srgbClr val="17375E"/>
                </a:solidFill>
              </a:rPr>
              <a:t> outside space and why?</a:t>
            </a:r>
          </a:p>
          <a:p>
            <a:r>
              <a:rPr lang="en-US" sz="2400" dirty="0" smtClean="0">
                <a:solidFill>
                  <a:srgbClr val="17375E"/>
                </a:solidFill>
              </a:rPr>
              <a:t>Which is your least </a:t>
            </a:r>
            <a:r>
              <a:rPr lang="en-US" sz="2400" dirty="0" err="1" smtClean="0">
                <a:solidFill>
                  <a:srgbClr val="17375E"/>
                </a:solidFill>
              </a:rPr>
              <a:t>favourite</a:t>
            </a:r>
            <a:r>
              <a:rPr lang="en-US" sz="2400" dirty="0" smtClean="0">
                <a:solidFill>
                  <a:srgbClr val="17375E"/>
                </a:solidFill>
              </a:rPr>
              <a:t> outside space and why?</a:t>
            </a:r>
            <a:endParaRPr lang="en-US" sz="2400" dirty="0"/>
          </a:p>
        </p:txBody>
      </p:sp>
    </p:spTree>
    <p:extLst>
      <p:ext uri="{BB962C8B-B14F-4D97-AF65-F5344CB8AC3E}">
        <p14:creationId xmlns:p14="http://schemas.microsoft.com/office/powerpoint/2010/main" val="770679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728663"/>
            <a:ext cx="8229600" cy="5397500"/>
          </a:xfrm>
          <a:prstGeom prst="rect">
            <a:avLst/>
          </a:prstGeom>
        </p:spPr>
        <p:txBody>
          <a:bodyPr>
            <a:normAutofit/>
          </a:bodyPr>
          <a:lstStyle/>
          <a:p>
            <a:pPr marL="0" indent="0">
              <a:buNone/>
            </a:pPr>
            <a:r>
              <a:rPr lang="en-US" sz="2400" dirty="0" smtClean="0">
                <a:solidFill>
                  <a:srgbClr val="17375E"/>
                </a:solidFill>
              </a:rPr>
              <a:t>Where would you go if you wanted to be quiet or pray?</a:t>
            </a:r>
            <a:endParaRPr lang="en-US" sz="2400" dirty="0">
              <a:solidFill>
                <a:srgbClr val="17375E"/>
              </a:solidFill>
            </a:endParaRPr>
          </a:p>
        </p:txBody>
      </p:sp>
      <p:pic>
        <p:nvPicPr>
          <p:cNvPr id="4" name="Picture 3" descr="reclining cloud watching benc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6571" y="2128573"/>
            <a:ext cx="3631548" cy="2410488"/>
          </a:xfrm>
          <a:prstGeom prst="rect">
            <a:avLst/>
          </a:prstGeom>
          <a:noFill/>
          <a:ln w="3492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Mirror and seat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8214" y="1787617"/>
            <a:ext cx="2819611" cy="3912539"/>
          </a:xfrm>
          <a:prstGeom prst="rect">
            <a:avLst/>
          </a:prstGeom>
          <a:noFill/>
          <a:ln w="3492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828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38912" y="728663"/>
            <a:ext cx="8229600" cy="5397500"/>
          </a:xfrm>
          <a:prstGeom prst="rect">
            <a:avLst/>
          </a:prstGeom>
        </p:spPr>
        <p:txBody>
          <a:bodyPr>
            <a:normAutofit/>
          </a:bodyPr>
          <a:lstStyle/>
          <a:p>
            <a:pPr marL="0" indent="0">
              <a:buNone/>
            </a:pPr>
            <a:r>
              <a:rPr lang="en-US" sz="2400" dirty="0" smtClean="0">
                <a:solidFill>
                  <a:srgbClr val="17375E"/>
                </a:solidFill>
              </a:rPr>
              <a:t>If you had a problem at break or lunchtime, where would you go and who would you talk to?</a:t>
            </a:r>
            <a:endParaRPr lang="en-US" sz="2400" dirty="0">
              <a:solidFill>
                <a:srgbClr val="17375E"/>
              </a:solidFill>
            </a:endParaRPr>
          </a:p>
        </p:txBody>
      </p:sp>
      <p:pic>
        <p:nvPicPr>
          <p:cNvPr id="2" name="Picture 1" descr="Boys sitting on boundary w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40" y="1796108"/>
            <a:ext cx="3263365" cy="2177621"/>
          </a:xfrm>
          <a:prstGeom prst="rect">
            <a:avLst/>
          </a:prstGeom>
          <a:ln w="34925">
            <a:solidFill>
              <a:schemeClr val="tx2">
                <a:lumMod val="75000"/>
              </a:schemeClr>
            </a:solidFill>
          </a:ln>
        </p:spPr>
      </p:pic>
      <p:pic>
        <p:nvPicPr>
          <p:cNvPr id="4" name="Picture 3" descr="Screen Shot 2015-12-07 at 20.54.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440" y="2854477"/>
            <a:ext cx="5739072" cy="3016552"/>
          </a:xfrm>
          <a:prstGeom prst="rect">
            <a:avLst/>
          </a:prstGeom>
          <a:ln w="34925">
            <a:solidFill>
              <a:schemeClr val="tx2">
                <a:lumMod val="75000"/>
              </a:schemeClr>
            </a:solidFill>
          </a:ln>
        </p:spPr>
      </p:pic>
    </p:spTree>
    <p:extLst>
      <p:ext uri="{BB962C8B-B14F-4D97-AF65-F5344CB8AC3E}">
        <p14:creationId xmlns:p14="http://schemas.microsoft.com/office/powerpoint/2010/main" val="3510822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14528" y="728663"/>
            <a:ext cx="8229600" cy="5397500"/>
          </a:xfrm>
          <a:prstGeom prst="rect">
            <a:avLst/>
          </a:prstGeom>
        </p:spPr>
        <p:txBody>
          <a:bodyPr>
            <a:normAutofit/>
          </a:bodyPr>
          <a:lstStyle/>
          <a:p>
            <a:pPr marL="0" indent="0">
              <a:buNone/>
            </a:pPr>
            <a:r>
              <a:rPr lang="en-US" sz="2400" dirty="0" smtClean="0">
                <a:solidFill>
                  <a:srgbClr val="17375E"/>
                </a:solidFill>
              </a:rPr>
              <a:t>Take me to your </a:t>
            </a:r>
            <a:r>
              <a:rPr lang="en-US" sz="2400" dirty="0" err="1" smtClean="0">
                <a:solidFill>
                  <a:srgbClr val="17375E"/>
                </a:solidFill>
              </a:rPr>
              <a:t>favourite</a:t>
            </a:r>
            <a:r>
              <a:rPr lang="en-US" sz="2400" dirty="0" smtClean="0">
                <a:solidFill>
                  <a:srgbClr val="17375E"/>
                </a:solidFill>
              </a:rPr>
              <a:t> parts of the school. On the way, tell me why you enjoy these places.</a:t>
            </a:r>
            <a:endParaRPr lang="en-US" sz="2400" dirty="0">
              <a:solidFill>
                <a:srgbClr val="17375E"/>
              </a:solidFill>
            </a:endParaRPr>
          </a:p>
        </p:txBody>
      </p:sp>
      <p:pic>
        <p:nvPicPr>
          <p:cNvPr id="4" name="Picture 3" descr="Spiral water feat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0250" y="2364221"/>
            <a:ext cx="3003194" cy="2964186"/>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Brimscombe design 2 -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64221"/>
            <a:ext cx="3955092" cy="2964186"/>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859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6720" y="262446"/>
            <a:ext cx="8229600" cy="701675"/>
          </a:xfrm>
          <a:prstGeom prst="rect">
            <a:avLst/>
          </a:prstGeom>
        </p:spPr>
        <p:txBody>
          <a:bodyPr>
            <a:normAutofit/>
          </a:bodyPr>
          <a:lstStyle/>
          <a:p>
            <a:pPr algn="l"/>
            <a:r>
              <a:rPr lang="en-US" sz="3200" b="1" dirty="0" smtClean="0">
                <a:solidFill>
                  <a:schemeClr val="tx2">
                    <a:lumMod val="75000"/>
                  </a:schemeClr>
                </a:solidFill>
              </a:rPr>
              <a:t>A Spiritual or Quiet Garden</a:t>
            </a:r>
            <a:endParaRPr lang="en-US" sz="3200" b="1" dirty="0">
              <a:solidFill>
                <a:schemeClr val="tx2">
                  <a:lumMod val="75000"/>
                </a:schemeClr>
              </a:solidFill>
            </a:endParaRPr>
          </a:p>
        </p:txBody>
      </p:sp>
      <p:sp>
        <p:nvSpPr>
          <p:cNvPr id="3" name="Content Placeholder 2"/>
          <p:cNvSpPr>
            <a:spLocks noGrp="1"/>
          </p:cNvSpPr>
          <p:nvPr>
            <p:ph idx="4294967295"/>
          </p:nvPr>
        </p:nvSpPr>
        <p:spPr>
          <a:xfrm>
            <a:off x="426720" y="1110016"/>
            <a:ext cx="8229600" cy="4964113"/>
          </a:xfrm>
          <a:prstGeom prst="rect">
            <a:avLst/>
          </a:prstGeom>
        </p:spPr>
        <p:txBody>
          <a:bodyPr>
            <a:normAutofit/>
          </a:bodyPr>
          <a:lstStyle/>
          <a:p>
            <a:pPr marL="0" indent="0">
              <a:buNone/>
            </a:pPr>
            <a:r>
              <a:rPr lang="en-US" sz="2400" dirty="0" smtClean="0">
                <a:solidFill>
                  <a:srgbClr val="17375E"/>
                </a:solidFill>
              </a:rPr>
              <a:t>Why does your school have this garden?</a:t>
            </a:r>
          </a:p>
          <a:p>
            <a:pPr marL="0" indent="0">
              <a:buNone/>
            </a:pPr>
            <a:endParaRPr lang="en-US" sz="2400" dirty="0">
              <a:solidFill>
                <a:srgbClr val="17375E"/>
              </a:solidFill>
            </a:endParaRPr>
          </a:p>
          <a:p>
            <a:pPr marL="0" indent="0">
              <a:buNone/>
            </a:pPr>
            <a:endParaRPr lang="en-US" sz="2400" dirty="0" smtClean="0">
              <a:solidFill>
                <a:srgbClr val="17375E"/>
              </a:solidFill>
            </a:endParaRPr>
          </a:p>
          <a:p>
            <a:pPr marL="0" indent="0">
              <a:buNone/>
            </a:pPr>
            <a:endParaRPr lang="en-US" sz="2400" dirty="0">
              <a:solidFill>
                <a:srgbClr val="17375E"/>
              </a:solidFill>
            </a:endParaRPr>
          </a:p>
          <a:p>
            <a:pPr marL="0" indent="0">
              <a:buNone/>
            </a:pPr>
            <a:endParaRPr lang="en-US" sz="2400" dirty="0" smtClean="0">
              <a:solidFill>
                <a:srgbClr val="17375E"/>
              </a:solidFill>
            </a:endParaRPr>
          </a:p>
          <a:p>
            <a:pPr marL="0" indent="0">
              <a:buNone/>
            </a:pPr>
            <a:endParaRPr lang="en-US" sz="2400" dirty="0">
              <a:solidFill>
                <a:srgbClr val="17375E"/>
              </a:solidFill>
            </a:endParaRPr>
          </a:p>
          <a:p>
            <a:pPr marL="0" indent="0">
              <a:buNone/>
            </a:pPr>
            <a:endParaRPr lang="en-US" sz="2400" dirty="0" smtClean="0">
              <a:solidFill>
                <a:srgbClr val="17375E"/>
              </a:solidFill>
            </a:endParaRPr>
          </a:p>
          <a:p>
            <a:pPr marL="0" indent="0">
              <a:buNone/>
            </a:pPr>
            <a:endParaRPr lang="en-US" sz="2400" dirty="0">
              <a:solidFill>
                <a:srgbClr val="17375E"/>
              </a:solidFill>
            </a:endParaRPr>
          </a:p>
          <a:p>
            <a:pPr marL="0" indent="0">
              <a:buNone/>
            </a:pPr>
            <a:endParaRPr lang="en-US" sz="2400" dirty="0" smtClean="0">
              <a:solidFill>
                <a:srgbClr val="17375E"/>
              </a:solidFill>
            </a:endParaRPr>
          </a:p>
          <a:p>
            <a:pPr marL="0" indent="0">
              <a:buNone/>
            </a:pPr>
            <a:endParaRPr lang="en-US" sz="2400" dirty="0">
              <a:solidFill>
                <a:srgbClr val="17375E"/>
              </a:solidFill>
            </a:endParaRPr>
          </a:p>
          <a:p>
            <a:pPr marL="0" indent="0">
              <a:buNone/>
            </a:pPr>
            <a:r>
              <a:rPr lang="en-US" sz="2400" dirty="0" smtClean="0">
                <a:solidFill>
                  <a:srgbClr val="17375E"/>
                </a:solidFill>
              </a:rPr>
              <a:t>What makes this place special?</a:t>
            </a:r>
          </a:p>
          <a:p>
            <a:pPr marL="0" indent="0">
              <a:buNone/>
            </a:pPr>
            <a:endParaRPr lang="en-US" sz="2400" dirty="0">
              <a:solidFill>
                <a:srgbClr val="17375E"/>
              </a:solidFill>
            </a:endParaRPr>
          </a:p>
        </p:txBody>
      </p:sp>
      <p:pic>
        <p:nvPicPr>
          <p:cNvPr id="4" name="Picture 3" descr="Wooden arch with childr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0028" y="1785528"/>
            <a:ext cx="2702542" cy="3613090"/>
          </a:xfrm>
          <a:prstGeom prst="rect">
            <a:avLst/>
          </a:prstGeom>
          <a:noFill/>
          <a:ln w="3492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435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12064" y="728663"/>
            <a:ext cx="8229600" cy="541337"/>
          </a:xfrm>
          <a:prstGeom prst="rect">
            <a:avLst/>
          </a:prstGeom>
        </p:spPr>
        <p:txBody>
          <a:bodyPr>
            <a:normAutofit/>
          </a:bodyPr>
          <a:lstStyle/>
          <a:p>
            <a:pPr marL="0" indent="0">
              <a:buNone/>
            </a:pPr>
            <a:r>
              <a:rPr lang="en-US" sz="2400" dirty="0" smtClean="0">
                <a:solidFill>
                  <a:srgbClr val="17375E"/>
                </a:solidFill>
              </a:rPr>
              <a:t>How is the garden used by different children and adults?</a:t>
            </a:r>
            <a:endParaRPr lang="en-US" sz="2400" dirty="0">
              <a:solidFill>
                <a:srgbClr val="17375E"/>
              </a:solidFill>
            </a:endParaRPr>
          </a:p>
        </p:txBody>
      </p:sp>
      <p:pic>
        <p:nvPicPr>
          <p:cNvPr id="4" name="Picture 3" descr="Weaving frame with gir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921" y="1405026"/>
            <a:ext cx="3770121" cy="2828307"/>
          </a:xfrm>
          <a:prstGeom prst="rect">
            <a:avLst/>
          </a:prstGeom>
          <a:noFill/>
          <a:ln w="3492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Finger labyrin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2185" y="2662931"/>
            <a:ext cx="4262117" cy="2826807"/>
          </a:xfrm>
          <a:prstGeom prst="rect">
            <a:avLst/>
          </a:prstGeom>
          <a:noFill/>
          <a:ln w="3492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142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sical instrume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6228" y="1403951"/>
            <a:ext cx="2893366" cy="4298880"/>
          </a:xfrm>
          <a:prstGeom prst="rect">
            <a:avLst/>
          </a:prstGeom>
          <a:noFill/>
          <a:ln w="3492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Flags creating bord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3740" y="1403951"/>
            <a:ext cx="2707946" cy="4298880"/>
          </a:xfrm>
          <a:prstGeom prst="rect">
            <a:avLst/>
          </a:prstGeom>
          <a:noFill/>
          <a:ln w="3492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512064" y="434707"/>
            <a:ext cx="8229600" cy="96924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17375E"/>
                </a:solidFill>
              </a:rPr>
              <a:t>What would you miss if your school did not have a spiritual garden?  </a:t>
            </a:r>
            <a:endParaRPr lang="en-US" sz="2400" dirty="0">
              <a:solidFill>
                <a:srgbClr val="17375E"/>
              </a:solidFill>
            </a:endParaRPr>
          </a:p>
        </p:txBody>
      </p:sp>
    </p:spTree>
    <p:extLst>
      <p:ext uri="{BB962C8B-B14F-4D97-AF65-F5344CB8AC3E}">
        <p14:creationId xmlns:p14="http://schemas.microsoft.com/office/powerpoint/2010/main" val="1528414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2336" y="274638"/>
            <a:ext cx="8229600" cy="701675"/>
          </a:xfrm>
          <a:prstGeom prst="rect">
            <a:avLst/>
          </a:prstGeom>
        </p:spPr>
        <p:txBody>
          <a:bodyPr>
            <a:normAutofit/>
          </a:bodyPr>
          <a:lstStyle/>
          <a:p>
            <a:pPr algn="l"/>
            <a:r>
              <a:rPr lang="en-US" sz="3200" b="1" dirty="0" smtClean="0">
                <a:solidFill>
                  <a:schemeClr val="tx2">
                    <a:lumMod val="75000"/>
                  </a:schemeClr>
                </a:solidFill>
              </a:rPr>
              <a:t>The Inside Environment</a:t>
            </a:r>
            <a:endParaRPr lang="en-US" sz="3200" b="1" dirty="0">
              <a:solidFill>
                <a:schemeClr val="tx2">
                  <a:lumMod val="75000"/>
                </a:schemeClr>
              </a:solidFill>
            </a:endParaRPr>
          </a:p>
        </p:txBody>
      </p:sp>
      <p:sp>
        <p:nvSpPr>
          <p:cNvPr id="3" name="Content Placeholder 2"/>
          <p:cNvSpPr>
            <a:spLocks noGrp="1"/>
          </p:cNvSpPr>
          <p:nvPr>
            <p:ph idx="4294967295"/>
          </p:nvPr>
        </p:nvSpPr>
        <p:spPr>
          <a:xfrm>
            <a:off x="402336" y="1393292"/>
            <a:ext cx="4276725" cy="4964113"/>
          </a:xfrm>
          <a:prstGeom prst="rect">
            <a:avLst/>
          </a:prstGeom>
        </p:spPr>
        <p:txBody>
          <a:bodyPr>
            <a:normAutofit/>
          </a:bodyPr>
          <a:lstStyle/>
          <a:p>
            <a:pPr marL="0" indent="0">
              <a:buNone/>
            </a:pPr>
            <a:r>
              <a:rPr lang="en-US" sz="2400" dirty="0" smtClean="0">
                <a:solidFill>
                  <a:srgbClr val="17375E"/>
                </a:solidFill>
              </a:rPr>
              <a:t>Do you think it is a good idea to have prayer stations like this one around the school?</a:t>
            </a:r>
          </a:p>
          <a:p>
            <a:pPr marL="0" indent="0">
              <a:buNone/>
            </a:pPr>
            <a:endParaRPr lang="en-US" sz="2400" dirty="0">
              <a:solidFill>
                <a:srgbClr val="17375E"/>
              </a:solidFill>
            </a:endParaRPr>
          </a:p>
          <a:p>
            <a:pPr marL="0" indent="0">
              <a:buNone/>
            </a:pPr>
            <a:endParaRPr lang="en-US" sz="2400" dirty="0" smtClean="0">
              <a:solidFill>
                <a:srgbClr val="17375E"/>
              </a:solidFill>
            </a:endParaRPr>
          </a:p>
          <a:p>
            <a:pPr marL="0" indent="0">
              <a:buNone/>
            </a:pPr>
            <a:r>
              <a:rPr lang="en-US" sz="2400" dirty="0" smtClean="0">
                <a:solidFill>
                  <a:srgbClr val="17375E"/>
                </a:solidFill>
              </a:rPr>
              <a:t>How would you use this prayer station?</a:t>
            </a:r>
          </a:p>
          <a:p>
            <a:pPr marL="0" indent="0">
              <a:buNone/>
            </a:pPr>
            <a:endParaRPr lang="en-US" sz="2400" dirty="0">
              <a:solidFill>
                <a:srgbClr val="17375E"/>
              </a:solidFill>
            </a:endParaRPr>
          </a:p>
          <a:p>
            <a:pPr marL="0" indent="0">
              <a:buNone/>
            </a:pPr>
            <a:endParaRPr lang="en-US" sz="2400" dirty="0">
              <a:solidFill>
                <a:srgbClr val="17375E"/>
              </a:solidFill>
            </a:endParaRPr>
          </a:p>
        </p:txBody>
      </p:sp>
      <p:pic>
        <p:nvPicPr>
          <p:cNvPr id="4" name="Picture 3" descr="IMG_07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37928" y="1900129"/>
            <a:ext cx="3873235" cy="2904926"/>
          </a:xfrm>
          <a:prstGeom prst="rect">
            <a:avLst/>
          </a:prstGeom>
          <a:ln w="34925">
            <a:solidFill>
              <a:schemeClr val="tx2">
                <a:lumMod val="75000"/>
              </a:schemeClr>
            </a:solidFill>
          </a:ln>
        </p:spPr>
      </p:pic>
    </p:spTree>
    <p:extLst>
      <p:ext uri="{BB962C8B-B14F-4D97-AF65-F5344CB8AC3E}">
        <p14:creationId xmlns:p14="http://schemas.microsoft.com/office/powerpoint/2010/main" val="652065372"/>
      </p:ext>
    </p:extLst>
  </p:cSld>
  <p:clrMapOvr>
    <a:masterClrMapping/>
  </p:clrMapOvr>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4740</TotalTime>
  <Words>384</Words>
  <Application>Microsoft Macintosh PowerPoint</Application>
  <PresentationFormat>On-screen Show (4:3)</PresentationFormat>
  <Paragraphs>49</Paragraphs>
  <Slides>14</Slides>
  <Notes>0</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14</vt:i4>
      </vt:variant>
    </vt:vector>
  </HeadingPairs>
  <TitlesOfParts>
    <vt:vector size="15" baseType="lpstr">
      <vt:lpstr>Office Theme</vt:lpstr>
      <vt:lpstr>PowerPoint Presentation</vt:lpstr>
      <vt:lpstr>The Outside Environment</vt:lpstr>
      <vt:lpstr>PowerPoint Presentation</vt:lpstr>
      <vt:lpstr>PowerPoint Presentation</vt:lpstr>
      <vt:lpstr>PowerPoint Presentation</vt:lpstr>
      <vt:lpstr>A Spiritual or Quiet Garden</vt:lpstr>
      <vt:lpstr>PowerPoint Presentation</vt:lpstr>
      <vt:lpstr>PowerPoint Presentation</vt:lpstr>
      <vt:lpstr>The Inside Environment</vt:lpstr>
      <vt:lpstr>PowerPoint Presentation</vt:lpstr>
      <vt:lpstr>PowerPoint Presentation</vt:lpstr>
      <vt:lpstr>PowerPoint Presentation</vt:lpstr>
      <vt:lpstr>PowerPoint Presentation</vt:lpstr>
      <vt:lpstr>PowerPoint Presentation</vt:lpstr>
    </vt:vector>
  </TitlesOfParts>
  <Company>TOPB Solutions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Wright</dc:creator>
  <cp:lastModifiedBy>Carolyn Wright</cp:lastModifiedBy>
  <cp:revision>24</cp:revision>
  <dcterms:created xsi:type="dcterms:W3CDTF">2015-11-20T07:54:53Z</dcterms:created>
  <dcterms:modified xsi:type="dcterms:W3CDTF">2015-12-08T11:22:58Z</dcterms:modified>
</cp:coreProperties>
</file>